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5" r:id="rId1"/>
  </p:sldMasterIdLst>
  <p:notesMasterIdLst>
    <p:notesMasterId r:id="rId26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4" r:id="rId10"/>
    <p:sldId id="300" r:id="rId11"/>
    <p:sldId id="301" r:id="rId12"/>
    <p:sldId id="302" r:id="rId13"/>
    <p:sldId id="305" r:id="rId14"/>
    <p:sldId id="303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29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76770" autoAdjust="0"/>
  </p:normalViewPr>
  <p:slideViewPr>
    <p:cSldViewPr snapToGrid="0">
      <p:cViewPr varScale="1">
        <p:scale>
          <a:sx n="56" d="100"/>
          <a:sy n="56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5192-EF35-4791-BF15-B954EEFBC80B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5751B-2419-4592-9FDB-8D986A85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D9ED11-1A7A-4E2D-AD66-B1EC59BE62AA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14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C60-502A-450B-8306-7A7B252FFEA9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038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C7C1-245A-40F1-A35B-21411BF34183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2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13AC-4C5D-4F07-AA32-540799B902E9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26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C60-502A-450B-8306-7A7B252FFEA9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1409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C60-502A-450B-8306-7A7B252FFEA9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0738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C60-502A-450B-8306-7A7B252FFEA9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25991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45D1-4A72-47C1-8040-F149A38313A6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4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5191-F5F8-44DC-A696-2B683F2AC169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0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C3E5-4425-4576-9B57-E456624918C9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9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D24-2F7B-417A-89CD-B74F7E9B61E4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50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7C4E-1E5E-4011-8CA9-AA3AF6BA858F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ECE5-27CB-4E5F-B5B6-4652A42D6F7C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532-10D9-4F41-B684-13158B2BBEF3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1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8FD-78F1-4623-A307-3BBBC17281E9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FAF-76FF-4556-9020-6BA843353E6F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38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6DD2-8F98-44AB-830A-BA0E8DF3FA35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5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34C60-502A-450B-8306-7A7B252FFEA9}" type="datetime1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7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Web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Technical Summer School 2019, IIT Bombay – Parth Patil</a:t>
            </a:r>
          </a:p>
          <a:p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Part 5 – Django</a:t>
            </a:r>
          </a:p>
        </p:txBody>
      </p:sp>
    </p:spTree>
    <p:extLst>
      <p:ext uri="{BB962C8B-B14F-4D97-AF65-F5344CB8AC3E}">
        <p14:creationId xmlns:p14="http://schemas.microsoft.com/office/powerpoint/2010/main" val="423596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1608" y="3002342"/>
            <a:ext cx="8568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$ python -V 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$ pip install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django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$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django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-admin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startproject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mysite</a:t>
            </a:r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$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django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-admin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startapp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product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INSTALLED_APPS</a:t>
            </a:r>
          </a:p>
          <a:p>
            <a:r>
              <a:rPr lang="en-US" dirty="0">
                <a:latin typeface="Consolas" panose="020B0609020204030204" pitchFamily="49" charset="0"/>
              </a:rPr>
              <a:t>python manage.py migrate</a:t>
            </a:r>
          </a:p>
          <a:p>
            <a:r>
              <a:rPr lang="en-US" dirty="0">
                <a:latin typeface="Consolas" panose="020B0609020204030204" pitchFamily="49" charset="0"/>
              </a:rPr>
              <a:t>python manage.py </a:t>
            </a:r>
            <a:r>
              <a:rPr lang="en-US" dirty="0" err="1">
                <a:latin typeface="Consolas" panose="020B0609020204030204" pitchFamily="49" charset="0"/>
              </a:rPr>
              <a:t>runserver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0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Django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2" y="2722733"/>
            <a:ext cx="100271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000FF"/>
                </a:solidFill>
                <a:latin typeface="Courier New" panose="02070309020205020404" pitchFamily="49" charset="0"/>
              </a:rPr>
              <a:t>from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django</a:t>
            </a:r>
            <a:r>
              <a:rPr lang="en-US" sz="21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db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models</a:t>
            </a:r>
          </a:p>
          <a:p>
            <a:endParaRPr lang="en-US" sz="21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100" b="1" dirty="0">
                <a:solidFill>
                  <a:srgbClr val="0000FF"/>
                </a:solidFill>
                <a:latin typeface="Courier New" panose="02070309020205020404" pitchFamily="49" charset="0"/>
              </a:rPr>
              <a:t>class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</a:rPr>
              <a:t>Product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models</a:t>
            </a:r>
            <a:r>
              <a:rPr lang="en-US" sz="21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  <a:endParaRPr lang="en-US" sz="2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2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	name 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models</a:t>
            </a:r>
            <a:r>
              <a:rPr lang="en-US" sz="21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CharField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max_length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100" dirty="0">
                <a:solidFill>
                  <a:srgbClr val="FF0000"/>
                </a:solidFill>
                <a:latin typeface="Courier New" panose="02070309020205020404" pitchFamily="49" charset="0"/>
              </a:rPr>
              <a:t>50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2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	description 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models</a:t>
            </a:r>
            <a:r>
              <a:rPr lang="en-US" sz="21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TextField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blank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1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2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image_url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models</a:t>
            </a:r>
            <a:r>
              <a:rPr lang="en-US" sz="21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URLField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blank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1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null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1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	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website_url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models</a:t>
            </a:r>
            <a:r>
              <a:rPr lang="en-US" sz="21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URLField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blank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1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null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1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US" sz="21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sz="21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10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Making/Applying Migrations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python manage.py </a:t>
            </a:r>
            <a:r>
              <a:rPr lang="en-US" dirty="0" err="1">
                <a:latin typeface="Consolas" panose="020B0609020204030204" pitchFamily="49" charset="0"/>
              </a:rPr>
              <a:t>makemigrations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python manage.py migrate</a:t>
            </a:r>
          </a:p>
        </p:txBody>
      </p:sp>
    </p:spTree>
    <p:extLst>
      <p:ext uri="{BB962C8B-B14F-4D97-AF65-F5344CB8AC3E}">
        <p14:creationId xmlns:p14="http://schemas.microsoft.com/office/powerpoint/2010/main" val="261373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Django 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python manage.py </a:t>
            </a:r>
            <a:r>
              <a:rPr lang="en-US" dirty="0" err="1">
                <a:latin typeface="Consolas" panose="020B0609020204030204" pitchFamily="49" charset="0"/>
              </a:rPr>
              <a:t>createsuperuser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localhost:8000/admin/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7999" y="366400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#admin.py</a:t>
            </a:r>
          </a:p>
          <a:p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from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django</a:t>
            </a:r>
            <a:r>
              <a:rPr lang="en-US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contrib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admin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from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product</a:t>
            </a:r>
            <a:r>
              <a:rPr lang="en-US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models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Product</a:t>
            </a:r>
          </a:p>
          <a:p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admin</a:t>
            </a:r>
            <a:r>
              <a:rPr lang="en-US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site</a:t>
            </a:r>
            <a:r>
              <a:rPr lang="en-US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register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Product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398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__</a:t>
            </a:r>
            <a:r>
              <a:rPr lang="en-US" dirty="0" err="1">
                <a:latin typeface="Consolas" panose="020B0609020204030204" pitchFamily="49" charset="0"/>
              </a:rPr>
              <a:t>str</a:t>
            </a:r>
            <a:r>
              <a:rPr lang="en-US" dirty="0">
                <a:latin typeface="Consolas" panose="020B0609020204030204" pitchFamily="49" charset="0"/>
              </a:rPr>
              <a:t>__(self)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Overriding default method</a:t>
            </a:r>
          </a:p>
          <a:p>
            <a:r>
              <a:rPr lang="en-US" dirty="0"/>
              <a:t>Useful in admin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8110" y="3862457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</a:rPr>
              <a:t>__</a:t>
            </a:r>
            <a:r>
              <a:rPr lang="en-US" sz="2000" dirty="0" err="1">
                <a:solidFill>
                  <a:srgbClr val="FF00FF"/>
                </a:solidFill>
                <a:latin typeface="Courier New" panose="02070309020205020404" pitchFamily="49" charset="0"/>
              </a:rPr>
              <a:t>str</a:t>
            </a: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</a:rPr>
              <a:t>__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self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self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name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556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2" y="2836597"/>
            <a:ext cx="9957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urier New" panose="02070309020205020404" pitchFamily="49" charset="0"/>
              </a:rPr>
              <a:t># views.py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django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http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HttpResponse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Courier New" panose="02070309020205020404" pitchFamily="49" charset="0"/>
              </a:rPr>
              <a:t>index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request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HttpResponse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latin typeface="Courier New" panose="02070309020205020404" pitchFamily="49" charset="0"/>
              </a:rPr>
              <a:t>"&lt;h1&gt;Welcome to Django!&lt;/h1&gt;"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20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0155" y="2459548"/>
            <a:ext cx="92516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urier New" panose="02070309020205020404" pitchFamily="49" charset="0"/>
              </a:rPr>
              <a:t># urls.py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django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contrib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admin</a:t>
            </a:r>
          </a:p>
          <a:p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django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urls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path</a:t>
            </a:r>
          </a:p>
          <a:p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product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views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pv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urlpatterns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path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latin typeface="Courier New" panose="02070309020205020404" pitchFamily="49" charset="0"/>
              </a:rPr>
              <a:t>'admin/'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admin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site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urls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path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latin typeface="Courier New" panose="02070309020205020404" pitchFamily="49" charset="0"/>
              </a:rPr>
              <a:t>'product/'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pv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index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834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URL Information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2" y="2958244"/>
            <a:ext cx="10316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path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'product/&lt;</a:t>
            </a:r>
            <a:r>
              <a:rPr lang="en-US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pk</a:t>
            </a:r>
            <a:r>
              <a:rPr 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&gt;'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pv</a:t>
            </a:r>
            <a:r>
              <a:rPr lang="en-US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index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endParaRPr lang="en-US" sz="2000" dirty="0"/>
          </a:p>
          <a:p>
            <a:endParaRPr lang="en-US" sz="2000" b="1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FF00FF"/>
                </a:solidFill>
                <a:latin typeface="Courier New" panose="02070309020205020404" pitchFamily="49" charset="0"/>
              </a:rPr>
              <a:t>index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request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pk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HttpResponse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"&lt;h1&gt;Welcome to Django! "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pk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"&lt;/h1&gt;"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4257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379" y="2633010"/>
            <a:ext cx="91012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product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models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Product</a:t>
            </a:r>
          </a:p>
          <a:p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Courier New" panose="02070309020205020404" pitchFamily="49" charset="0"/>
              </a:rPr>
              <a:t>index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request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pk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p 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Product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objects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name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pk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HttpResponse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description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04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only the template and data</a:t>
            </a:r>
          </a:p>
          <a:p>
            <a:r>
              <a:rPr lang="en-US" dirty="0"/>
              <a:t>Create the “rendered” HTML only when asked for</a:t>
            </a:r>
          </a:p>
          <a:p>
            <a:r>
              <a:rPr lang="en-US" dirty="0"/>
              <a:t>Instead of saving the HTML, send it to the client</a:t>
            </a:r>
          </a:p>
          <a:p>
            <a:r>
              <a:rPr lang="en-US" dirty="0"/>
              <a:t>Allows changing data (very) frequently</a:t>
            </a:r>
          </a:p>
          <a:p>
            <a:r>
              <a:rPr lang="en-US" dirty="0"/>
              <a:t>Can recognize user and generate specific content</a:t>
            </a:r>
          </a:p>
        </p:txBody>
      </p:sp>
    </p:spTree>
    <p:extLst>
      <p:ext uri="{BB962C8B-B14F-4D97-AF65-F5344CB8AC3E}">
        <p14:creationId xmlns:p14="http://schemas.microsoft.com/office/powerpoint/2010/main" val="4083105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a Template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2" y="2905609"/>
            <a:ext cx="10293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product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models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Product</a:t>
            </a:r>
          </a:p>
          <a:p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Courier New" panose="02070309020205020404" pitchFamily="49" charset="0"/>
              </a:rPr>
              <a:t>index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request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pk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p 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Product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objects</a:t>
            </a:r>
            <a:r>
              <a:rPr lang="en-US" sz="24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name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pk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context 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sz="2400" dirty="0">
                <a:solidFill>
                  <a:srgbClr val="808080"/>
                </a:solidFill>
                <a:latin typeface="Courier New" panose="02070309020205020404" pitchFamily="49" charset="0"/>
              </a:rPr>
              <a:t>'product'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render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request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latin typeface="Courier New" panose="02070309020205020404" pitchFamily="49" charset="0"/>
              </a:rPr>
              <a:t>'product.html'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context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14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Template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6763" y="2957367"/>
            <a:ext cx="79784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&lt;h1&gt;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{{ product.name }} 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&lt;/h1&gt;</a:t>
            </a:r>
          </a:p>
          <a:p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&lt;p&gt;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{{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product.description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}}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&lt;/p&gt;</a:t>
            </a:r>
          </a:p>
          <a:p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&lt;a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href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8000FF"/>
                </a:solidFill>
                <a:latin typeface="Courier New" panose="02070309020205020404" pitchFamily="49" charset="0"/>
              </a:rPr>
              <a:t>"{{product.url}}"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URL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</a:rPr>
              <a:t>&lt;/a&gt;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4156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more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533521"/>
            <a:ext cx="8915400" cy="1790957"/>
          </a:xfrm>
        </p:spPr>
        <p:txBody>
          <a:bodyPr/>
          <a:lstStyle/>
          <a:p>
            <a:r>
              <a:rPr lang="en-US" dirty="0"/>
              <a:t>Add fields</a:t>
            </a:r>
          </a:p>
          <a:p>
            <a:r>
              <a:rPr lang="en-US" dirty="0"/>
              <a:t>Make Migrations</a:t>
            </a:r>
          </a:p>
          <a:p>
            <a:r>
              <a:rPr lang="en-US" dirty="0"/>
              <a:t>Migrate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8300" y="4104780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is_discounted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models</a:t>
            </a:r>
            <a:r>
              <a:rPr lang="en-US" sz="2000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BooleanField</a:t>
            </a:r>
            <a:r>
              <a:rPr lang="en-US" sz="2000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default</a:t>
            </a:r>
            <a:r>
              <a:rPr lang="en-US" sz="2000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en-US" sz="2000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sz="2000" dirty="0">
              <a:solidFill>
                <a:srgbClr val="00008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{% if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product.is_discounted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%}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&lt;b&gt;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Currently under discount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</a:rPr>
              <a:t>&lt;/b&gt;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{%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endif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%}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7137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– storing relational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47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8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Django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framework, </a:t>
            </a:r>
          </a:p>
          <a:p>
            <a:r>
              <a:rPr lang="en-US" dirty="0"/>
              <a:t>Written in Python,</a:t>
            </a:r>
          </a:p>
          <a:p>
            <a:r>
              <a:rPr lang="en-US" b="1" dirty="0"/>
              <a:t>Model-view-template</a:t>
            </a:r>
            <a:r>
              <a:rPr lang="en-US" dirty="0"/>
              <a:t> architectural pattern.</a:t>
            </a:r>
          </a:p>
        </p:txBody>
      </p:sp>
    </p:spTree>
    <p:extLst>
      <p:ext uri="{BB962C8B-B14F-4D97-AF65-F5344CB8AC3E}">
        <p14:creationId xmlns:p14="http://schemas.microsoft.com/office/powerpoint/2010/main" val="369696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 to display the data</a:t>
            </a:r>
          </a:p>
          <a:p>
            <a:r>
              <a:rPr lang="en-US" dirty="0"/>
              <a:t>Like a sample</a:t>
            </a:r>
          </a:p>
          <a:p>
            <a:r>
              <a:rPr lang="en-US" dirty="0"/>
              <a:t>HTML (or any other) with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4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 to access data</a:t>
            </a:r>
          </a:p>
          <a:p>
            <a:r>
              <a:rPr lang="en-US" dirty="0"/>
              <a:t>Data access becomes easier</a:t>
            </a:r>
          </a:p>
          <a:p>
            <a:r>
              <a:rPr lang="en-US" dirty="0"/>
              <a:t>Linked models</a:t>
            </a:r>
          </a:p>
          <a:p>
            <a:r>
              <a:rPr lang="en-US" dirty="0"/>
              <a:t>OOP – Object Relation Mapping (ORM)</a:t>
            </a:r>
          </a:p>
        </p:txBody>
      </p:sp>
    </p:spTree>
    <p:extLst>
      <p:ext uri="{BB962C8B-B14F-4D97-AF65-F5344CB8AC3E}">
        <p14:creationId xmlns:p14="http://schemas.microsoft.com/office/powerpoint/2010/main" val="207787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Interacts with the user</a:t>
            </a:r>
          </a:p>
          <a:p>
            <a:r>
              <a:rPr lang="en-US" dirty="0"/>
              <a:t>Performs operations like filling up the Model</a:t>
            </a:r>
          </a:p>
          <a:p>
            <a:r>
              <a:rPr lang="en-US" dirty="0"/>
              <a:t>Generates the template and returns to the user</a:t>
            </a:r>
          </a:p>
        </p:txBody>
      </p:sp>
    </p:spTree>
    <p:extLst>
      <p:ext uri="{BB962C8B-B14F-4D97-AF65-F5344CB8AC3E}">
        <p14:creationId xmlns:p14="http://schemas.microsoft.com/office/powerpoint/2010/main" val="21038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(RDBMS)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Convenient way to store/access data</a:t>
            </a:r>
          </a:p>
          <a:p>
            <a:r>
              <a:rPr lang="en-US" dirty="0"/>
              <a:t>Written by top coders</a:t>
            </a:r>
          </a:p>
          <a:p>
            <a:r>
              <a:rPr lang="en-US" dirty="0"/>
              <a:t>Easy to use APIs</a:t>
            </a:r>
          </a:p>
          <a:p>
            <a:r>
              <a:rPr lang="en-US" dirty="0"/>
              <a:t>Django – built-in ORM for many databases</a:t>
            </a:r>
          </a:p>
        </p:txBody>
      </p:sp>
    </p:spTree>
    <p:extLst>
      <p:ext uri="{BB962C8B-B14F-4D97-AF65-F5344CB8AC3E}">
        <p14:creationId xmlns:p14="http://schemas.microsoft.com/office/powerpoint/2010/main" val="144592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SQL</a:t>
            </a:r>
            <a:r>
              <a:rPr lang="en-US" dirty="0"/>
              <a:t>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RDBMS (</a:t>
            </a:r>
            <a:r>
              <a:rPr lang="en-US" b="1" dirty="0"/>
              <a:t>Relational </a:t>
            </a:r>
            <a:r>
              <a:rPr lang="en-US" dirty="0"/>
              <a:t>Database Management System)</a:t>
            </a:r>
          </a:p>
          <a:p>
            <a:r>
              <a:rPr lang="en-US" dirty="0"/>
              <a:t>Everything in one file</a:t>
            </a:r>
          </a:p>
          <a:p>
            <a:r>
              <a:rPr lang="en-US" dirty="0"/>
              <a:t>Easier to manage for smaller applications</a:t>
            </a:r>
          </a:p>
          <a:p>
            <a:r>
              <a:rPr lang="en-US" dirty="0"/>
              <a:t>Typically slow for larger real-world sites</a:t>
            </a:r>
          </a:p>
        </p:txBody>
      </p:sp>
    </p:spTree>
    <p:extLst>
      <p:ext uri="{BB962C8B-B14F-4D97-AF65-F5344CB8AC3E}">
        <p14:creationId xmlns:p14="http://schemas.microsoft.com/office/powerpoint/2010/main" val="88665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Successively modify database structure</a:t>
            </a:r>
          </a:p>
          <a:p>
            <a:r>
              <a:rPr lang="en-US" dirty="0"/>
              <a:t>Can go from one point to another easily</a:t>
            </a:r>
          </a:p>
          <a:p>
            <a:r>
              <a:rPr lang="en-US" dirty="0"/>
              <a:t>Define database with code</a:t>
            </a:r>
          </a:p>
        </p:txBody>
      </p:sp>
    </p:spTree>
    <p:extLst>
      <p:ext uri="{BB962C8B-B14F-4D97-AF65-F5344CB8AC3E}">
        <p14:creationId xmlns:p14="http://schemas.microsoft.com/office/powerpoint/2010/main" val="2837406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1380</TotalTime>
  <Words>455</Words>
  <Application>Microsoft Office PowerPoint</Application>
  <PresentationFormat>Widescreen</PresentationFormat>
  <Paragraphs>118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Consolas</vt:lpstr>
      <vt:lpstr>Courier New</vt:lpstr>
      <vt:lpstr>Garamond</vt:lpstr>
      <vt:lpstr>Organic</vt:lpstr>
      <vt:lpstr>Web Development</vt:lpstr>
      <vt:lpstr>Dynamic HTML</vt:lpstr>
      <vt:lpstr>Django</vt:lpstr>
      <vt:lpstr>Template</vt:lpstr>
      <vt:lpstr>Model</vt:lpstr>
      <vt:lpstr>View</vt:lpstr>
      <vt:lpstr>Database (RDBMS)</vt:lpstr>
      <vt:lpstr>SQLite</vt:lpstr>
      <vt:lpstr>Migrations</vt:lpstr>
      <vt:lpstr>Getting Started</vt:lpstr>
      <vt:lpstr>Getting Started</vt:lpstr>
      <vt:lpstr>Django Model</vt:lpstr>
      <vt:lpstr>Making/Applying Migrations</vt:lpstr>
      <vt:lpstr>Django Admin</vt:lpstr>
      <vt:lpstr>__str__(self)</vt:lpstr>
      <vt:lpstr>Views</vt:lpstr>
      <vt:lpstr>URLs</vt:lpstr>
      <vt:lpstr>Getting URL Information</vt:lpstr>
      <vt:lpstr>Querying Data</vt:lpstr>
      <vt:lpstr>Rendering a Template</vt:lpstr>
      <vt:lpstr>Working Template</vt:lpstr>
      <vt:lpstr>Adding more fields</vt:lpstr>
      <vt:lpstr>Extra – storing relational data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</dc:title>
  <dc:creator>Varun Patil</dc:creator>
  <cp:lastModifiedBy>parth patil</cp:lastModifiedBy>
  <cp:revision>138</cp:revision>
  <dcterms:created xsi:type="dcterms:W3CDTF">2018-05-28T08:38:53Z</dcterms:created>
  <dcterms:modified xsi:type="dcterms:W3CDTF">2019-06-18T02:00:05Z</dcterms:modified>
</cp:coreProperties>
</file>