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5" r:id="rId1"/>
  </p:sldMasterIdLst>
  <p:notesMasterIdLst>
    <p:notesMasterId r:id="rId19"/>
  </p:notesMasterIdLst>
  <p:sldIdLst>
    <p:sldId id="256" r:id="rId2"/>
    <p:sldId id="293" r:id="rId3"/>
    <p:sldId id="294" r:id="rId4"/>
    <p:sldId id="292" r:id="rId5"/>
    <p:sldId id="295" r:id="rId6"/>
    <p:sldId id="296" r:id="rId7"/>
    <p:sldId id="297" r:id="rId8"/>
    <p:sldId id="298" r:id="rId9"/>
    <p:sldId id="301" r:id="rId10"/>
    <p:sldId id="300" r:id="rId11"/>
    <p:sldId id="302" r:id="rId12"/>
    <p:sldId id="303" r:id="rId13"/>
    <p:sldId id="304" r:id="rId14"/>
    <p:sldId id="299" r:id="rId15"/>
    <p:sldId id="307" r:id="rId16"/>
    <p:sldId id="308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76770" autoAdjust="0"/>
  </p:normalViewPr>
  <p:slideViewPr>
    <p:cSldViewPr snapToGrid="0">
      <p:cViewPr varScale="1">
        <p:scale>
          <a:sx n="56" d="100"/>
          <a:sy n="56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25192-EF35-4791-BF15-B954EEFBC80B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5751B-2419-4592-9FDB-8D986A859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7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5751B-2419-4592-9FDB-8D986A8598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5751B-2419-4592-9FDB-8D986A8598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98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5751B-2419-4592-9FDB-8D986A8598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9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D9ED11-1A7A-4E2D-AD66-B1EC59BE62AA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3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4C60-502A-450B-8306-7A7B252FFEA9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987303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C7C1-245A-40F1-A35B-21411BF34183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13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13AC-4C5D-4F07-AA32-540799B902E9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947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4C60-502A-450B-8306-7A7B252FFEA9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390638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4C60-502A-450B-8306-7A7B252FFEA9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052108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34C60-502A-450B-8306-7A7B252FFEA9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87340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545D1-4A72-47C1-8040-F149A38313A6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61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55191-F5F8-44DC-A696-2B683F2AC169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115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C3E5-4425-4576-9B57-E456624918C9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0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38D24-2F7B-417A-89CD-B74F7E9B61E4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86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E7C4E-1E5E-4011-8CA9-AA3AF6BA858F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6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ECE5-27CB-4E5F-B5B6-4652A42D6F7C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572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CA532-10D9-4F41-B684-13158B2BBEF3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12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DF8FD-78F1-4623-A307-3BBBC17281E9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8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BFAF-76FF-4556-9020-6BA843353E6F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04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6DD2-8F98-44AB-830A-BA0E8DF3FA35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6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A34C60-502A-450B-8306-7A7B252FFEA9}" type="datetime1">
              <a:rPr lang="en-US" smtClean="0"/>
              <a:t>6/17/2019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Web Development TSS 2018 - Varun Patil, IIT Bombay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7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a typeface="Verdana" panose="020B0604030504040204" pitchFamily="34" charset="0"/>
                <a:cs typeface="Verdana" panose="020B0604030504040204" pitchFamily="34" charset="0"/>
              </a:rPr>
              <a:t>Web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Technical Summer School 2019, IIT Bombay – Parth Patil</a:t>
            </a:r>
          </a:p>
          <a:p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Part 4 – Introduction to Python,</a:t>
            </a:r>
          </a:p>
          <a:p>
            <a:r>
              <a:rPr lang="en-US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Generating HTML Dynamically</a:t>
            </a:r>
          </a:p>
        </p:txBody>
      </p:sp>
    </p:spTree>
    <p:extLst>
      <p:ext uri="{BB962C8B-B14F-4D97-AF65-F5344CB8AC3E}">
        <p14:creationId xmlns:p14="http://schemas.microsoft.com/office/powerpoint/2010/main" val="423596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- Loops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2508794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# Print 0 to 9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range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):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# Print 0 to 9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current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current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&lt;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b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current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current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+=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# Print 0 to 9 skipping alternately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range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10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):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14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Dictionary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280209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my_dict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b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'name'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'Jon Snow'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'house'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'Stark?'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'home'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'Winterfell'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'My name is'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my_dict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'name'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])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'I live in'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my_dict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'home'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])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299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– Array of </a:t>
            </a:r>
            <a:r>
              <a:rPr lang="en-US" dirty="0" err="1"/>
              <a:t>Dicts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60445" y="2710189"/>
            <a:ext cx="10012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everyone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'name'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'Daenerys'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'house'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'Targaryen'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'home'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'Dragonstone?'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},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'name'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'Arya'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'house'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'Stark'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'home'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'Winterfell'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},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	{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'name'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'Cersei'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'house'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'Lannister'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'home'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"King's Landing"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},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{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'name'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latin typeface="Courier New" panose="02070309020205020404" pitchFamily="49" charset="0"/>
              </a:rPr>
              <a:t>Yara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'house'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'Greyjoy'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'home'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'Iron Islands'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endParaRPr lang="en-US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0445" y="4576836"/>
            <a:ext cx="6408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http://home.iitb.ac.in/~varunpatil/webdev/got-dict.py</a:t>
            </a:r>
          </a:p>
        </p:txBody>
      </p:sp>
      <p:sp>
        <p:nvSpPr>
          <p:cNvPr id="9" name="Rectangle 8"/>
          <p:cNvSpPr/>
          <p:nvPr/>
        </p:nvSpPr>
        <p:spPr>
          <a:xfrm>
            <a:off x="1760445" y="5229537"/>
            <a:ext cx="9421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everyone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'name'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'of house'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'house'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'from'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'home'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])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07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</a:t>
            </a:r>
            <a:r>
              <a:rPr lang="en-US" dirty="0"/>
              <a:t>omma </a:t>
            </a:r>
            <a:r>
              <a:rPr lang="en-US" b="1" dirty="0"/>
              <a:t>S</a:t>
            </a:r>
            <a:r>
              <a:rPr lang="en-US" dirty="0"/>
              <a:t>eparated </a:t>
            </a:r>
            <a:r>
              <a:rPr lang="en-US" b="1" dirty="0"/>
              <a:t>V</a:t>
            </a:r>
            <a:r>
              <a:rPr lang="en-US" dirty="0"/>
              <a:t>alues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239380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name,house,home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Bran,Stark,Winterfell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Tyrion,Lannister,King's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Landing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Theon,Greyjoy,Winterfell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Samwell,Tarly,Horn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Hill</a:t>
            </a:r>
            <a:endParaRPr lang="en-US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2" y="4352660"/>
            <a:ext cx="96027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import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csv</a:t>
            </a:r>
          </a:p>
          <a:p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with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open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'got-csv.csv'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'r'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csvfile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dreader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csv</a:t>
            </a:r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DictReader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csvfile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dreader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p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'name'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'of house'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'house'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],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'from'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'home'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])</a:t>
            </a:r>
            <a:endParaRPr lang="en-US" dirty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2" y="3978930"/>
            <a:ext cx="64085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http://home.iitb.ac.in/~varunpatil/webdev/got-csv.csv</a:t>
            </a:r>
          </a:p>
        </p:txBody>
      </p:sp>
    </p:spTree>
    <p:extLst>
      <p:ext uri="{BB962C8B-B14F-4D97-AF65-F5344CB8AC3E}">
        <p14:creationId xmlns:p14="http://schemas.microsoft.com/office/powerpoint/2010/main" val="184669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– Dummy HTML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2457035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FF00FF"/>
                </a:solidFill>
                <a:latin typeface="Courier New" panose="02070309020205020404" pitchFamily="49" charset="0"/>
              </a:rPr>
              <a:t>get_html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():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8000"/>
                </a:solidFill>
                <a:latin typeface="Courier New" panose="02070309020205020404" pitchFamily="49" charset="0"/>
              </a:rPr>
              <a:t>"""</a:t>
            </a:r>
          </a:p>
          <a:p>
            <a:r>
              <a:rPr lang="en-US" dirty="0">
                <a:solidFill>
                  <a:srgbClr val="FF8000"/>
                </a:solidFill>
                <a:latin typeface="Courier New" panose="02070309020205020404" pitchFamily="49" charset="0"/>
              </a:rPr>
              <a:t>&lt;html&gt;</a:t>
            </a:r>
          </a:p>
          <a:p>
            <a:r>
              <a:rPr lang="en-US" dirty="0">
                <a:solidFill>
                  <a:srgbClr val="FF8000"/>
                </a:solidFill>
                <a:latin typeface="Courier New" panose="02070309020205020404" pitchFamily="49" charset="0"/>
              </a:rPr>
              <a:t>	&lt;body&gt;</a:t>
            </a:r>
          </a:p>
          <a:p>
            <a:r>
              <a:rPr lang="en-US" dirty="0">
                <a:solidFill>
                  <a:srgbClr val="FF8000"/>
                </a:solidFill>
                <a:latin typeface="Courier New" panose="02070309020205020404" pitchFamily="49" charset="0"/>
              </a:rPr>
              <a:t>		&lt;h1&gt; This is a heading &lt;/h1&gt;</a:t>
            </a:r>
          </a:p>
          <a:p>
            <a:r>
              <a:rPr lang="en-US" dirty="0">
                <a:solidFill>
                  <a:srgbClr val="FF8000"/>
                </a:solidFill>
                <a:latin typeface="Courier New" panose="02070309020205020404" pitchFamily="49" charset="0"/>
              </a:rPr>
              <a:t>		&lt;p&gt; This is a paragraph &lt;/p&gt;</a:t>
            </a:r>
          </a:p>
          <a:p>
            <a:r>
              <a:rPr lang="en-US" dirty="0">
                <a:solidFill>
                  <a:srgbClr val="FF8000"/>
                </a:solidFill>
                <a:latin typeface="Courier New" panose="02070309020205020404" pitchFamily="49" charset="0"/>
              </a:rPr>
              <a:t>	&lt;/body&gt;</a:t>
            </a:r>
          </a:p>
          <a:p>
            <a:r>
              <a:rPr lang="en-US" dirty="0">
                <a:solidFill>
                  <a:srgbClr val="FF8000"/>
                </a:solidFill>
                <a:latin typeface="Courier New" panose="02070309020205020404" pitchFamily="49" charset="0"/>
              </a:rPr>
              <a:t>&lt;/html&gt;</a:t>
            </a:r>
          </a:p>
          <a:p>
            <a:r>
              <a:rPr lang="en-US" dirty="0">
                <a:solidFill>
                  <a:srgbClr val="FF8000"/>
                </a:solidFill>
                <a:latin typeface="Courier New" panose="02070309020205020404" pitchFamily="49" charset="0"/>
              </a:rPr>
              <a:t>"""</a:t>
            </a: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# Write HTML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with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open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'dummy.html'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'w'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file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get_html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())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29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650" y="2539584"/>
            <a:ext cx="8915400" cy="2032418"/>
          </a:xfrm>
        </p:spPr>
        <p:txBody>
          <a:bodyPr/>
          <a:lstStyle/>
          <a:p>
            <a:r>
              <a:rPr lang="en-US" dirty="0"/>
              <a:t>Files with HTML and some variables</a:t>
            </a:r>
          </a:p>
          <a:p>
            <a:r>
              <a:rPr lang="en-US" dirty="0"/>
              <a:t>Variables replaced with actual data</a:t>
            </a:r>
          </a:p>
          <a:p>
            <a:r>
              <a:rPr lang="en-US" dirty="0"/>
              <a:t>Makes editing HTML easier</a:t>
            </a:r>
          </a:p>
          <a:p>
            <a:r>
              <a:rPr lang="en-US" dirty="0"/>
              <a:t>Liking CSS/JS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474305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&lt;body&gt;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&lt;h1&gt;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{{ heading }}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&lt;/h1&gt;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&lt;p&gt;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 {{ information }} 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&lt;/p&gt;</a:t>
            </a:r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&lt;/body&gt;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3740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Dynamically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only the template and data</a:t>
            </a:r>
          </a:p>
          <a:p>
            <a:r>
              <a:rPr lang="en-US" dirty="0"/>
              <a:t>Create the “rendered” HTML only when asked for</a:t>
            </a:r>
          </a:p>
          <a:p>
            <a:r>
              <a:rPr lang="en-US" dirty="0"/>
              <a:t>Instead of saving the HTML, send it to the client</a:t>
            </a:r>
          </a:p>
          <a:p>
            <a:r>
              <a:rPr lang="en-US" dirty="0"/>
              <a:t>Allows changing data (very) frequently</a:t>
            </a:r>
          </a:p>
          <a:p>
            <a:r>
              <a:rPr lang="en-US" dirty="0"/>
              <a:t>Can recognize user and generate specific content</a:t>
            </a:r>
          </a:p>
        </p:txBody>
      </p:sp>
    </p:spTree>
    <p:extLst>
      <p:ext uri="{BB962C8B-B14F-4D97-AF65-F5344CB8AC3E}">
        <p14:creationId xmlns:p14="http://schemas.microsoft.com/office/powerpoint/2010/main" val="394817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8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Everything we’ve done till now</a:t>
            </a:r>
          </a:p>
          <a:p>
            <a:r>
              <a:rPr lang="en-US" dirty="0"/>
              <a:t>HTML on server stays the same – in a file</a:t>
            </a:r>
          </a:p>
          <a:p>
            <a:r>
              <a:rPr lang="en-US" dirty="0"/>
              <a:t>Too many pages for similar content</a:t>
            </a:r>
          </a:p>
          <a:p>
            <a:r>
              <a:rPr lang="en-US" dirty="0"/>
              <a:t>Can’t show user specific content</a:t>
            </a:r>
          </a:p>
          <a:p>
            <a:r>
              <a:rPr lang="en-US" dirty="0"/>
              <a:t>Too much to write!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0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Generated on the fly</a:t>
            </a:r>
          </a:p>
          <a:p>
            <a:r>
              <a:rPr lang="en-US" dirty="0"/>
              <a:t>Can be different depending request parameters like</a:t>
            </a:r>
          </a:p>
          <a:p>
            <a:pPr lvl="1"/>
            <a:r>
              <a:rPr lang="en-US" dirty="0"/>
              <a:t>URL</a:t>
            </a:r>
          </a:p>
          <a:p>
            <a:pPr lvl="1"/>
            <a:r>
              <a:rPr lang="en-US" dirty="0"/>
              <a:t>User</a:t>
            </a:r>
          </a:p>
          <a:p>
            <a:pPr lvl="1"/>
            <a:r>
              <a:rPr lang="en-US" dirty="0"/>
              <a:t>Browser/Operating System</a:t>
            </a:r>
          </a:p>
          <a:p>
            <a:pPr lvl="1"/>
            <a:r>
              <a:rPr lang="en-US" dirty="0"/>
              <a:t>Country</a:t>
            </a:r>
          </a:p>
          <a:p>
            <a:r>
              <a:rPr lang="en-US" dirty="0"/>
              <a:t>Avoid repetition with </a:t>
            </a:r>
            <a:r>
              <a:rPr lang="en-US" b="1" dirty="0"/>
              <a:t>templates</a:t>
            </a:r>
          </a:p>
          <a:p>
            <a:r>
              <a:rPr lang="en-US" dirty="0"/>
              <a:t>Involves server-side processing</a:t>
            </a:r>
          </a:p>
        </p:txBody>
      </p:sp>
    </p:spTree>
    <p:extLst>
      <p:ext uri="{BB962C8B-B14F-4D97-AF65-F5344CB8AC3E}">
        <p14:creationId xmlns:p14="http://schemas.microsoft.com/office/powerpoint/2010/main" val="180728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most popular</a:t>
            </a:r>
          </a:p>
          <a:p>
            <a:r>
              <a:rPr lang="en-US" dirty="0"/>
              <a:t>Strongly, dynamically typed language</a:t>
            </a:r>
          </a:p>
          <a:p>
            <a:r>
              <a:rPr lang="en-US" dirty="0"/>
              <a:t>Interpreted by the line</a:t>
            </a:r>
          </a:p>
        </p:txBody>
      </p:sp>
    </p:spTree>
    <p:extLst>
      <p:ext uri="{BB962C8B-B14F-4D97-AF65-F5344CB8AC3E}">
        <p14:creationId xmlns:p14="http://schemas.microsoft.com/office/powerpoint/2010/main" val="118853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– Hello World!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278483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$ python --version</a:t>
            </a:r>
          </a:p>
          <a:p>
            <a:r>
              <a:rPr lang="en-US" dirty="0">
                <a:latin typeface="Consolas" panose="020B0609020204030204" pitchFamily="49" charset="0"/>
              </a:rPr>
              <a:t>Python 3.6.5</a:t>
            </a:r>
          </a:p>
          <a:p>
            <a:endParaRPr lang="en-US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# hello.py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"Hello World!"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$ python hello.py</a:t>
            </a:r>
          </a:p>
          <a:p>
            <a:r>
              <a:rPr lang="en-US" dirty="0">
                <a:latin typeface="Consolas" panose="020B0609020204030204" pitchFamily="49" charset="0"/>
              </a:rPr>
              <a:t>Hello World!</a:t>
            </a:r>
          </a:p>
          <a:p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4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- </a:t>
            </a:r>
            <a:r>
              <a:rPr lang="en-US" dirty="0" err="1"/>
              <a:t>CalcAgain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7950" y="2459548"/>
            <a:ext cx="89086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FF"/>
                </a:solidFill>
                <a:latin typeface="Courier New" panose="02070309020205020404" pitchFamily="49" charset="0"/>
              </a:rPr>
              <a:t>calculate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):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8000"/>
                </a:solidFill>
                <a:latin typeface="Courier New" panose="02070309020205020404" pitchFamily="49" charset="0"/>
              </a:rPr>
              <a:t>"""Print the sum and product of two numbers."""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	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"Sum is "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"Product is "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a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dirty="0">
              <a:solidFill>
                <a:srgbClr val="008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# Get inputs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num1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float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input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"Input 1 - "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num2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float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input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"Input 2 - "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endParaRPr lang="en-US" dirty="0"/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# Print sum and product with a Thank You message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calculate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num1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num2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"Thank You!"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929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- </a:t>
            </a:r>
            <a:r>
              <a:rPr lang="en-US" dirty="0" err="1"/>
              <a:t>CalcAgain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7950" y="2474288"/>
            <a:ext cx="8908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FF"/>
                </a:solidFill>
                <a:latin typeface="Courier New" panose="02070309020205020404" pitchFamily="49" charset="0"/>
              </a:rPr>
              <a:t>calculate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):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8000"/>
                </a:solidFill>
                <a:latin typeface="Courier New" panose="02070309020205020404" pitchFamily="49" charset="0"/>
              </a:rPr>
              <a:t>"""Print the sum and product of two numbers."""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sum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"Sum is 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prod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"Product is 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sum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prod</a:t>
            </a: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# Get inputs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num1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float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input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"Input 1 - "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num2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float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input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"Input 2 - "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endParaRPr lang="en-US" dirty="0"/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# Print sum and product with a Thank You message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calculate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num1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num2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"Thank You!"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05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- </a:t>
            </a:r>
            <a:r>
              <a:rPr lang="en-US" dirty="0" err="1"/>
              <a:t>CalcAgainWrite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7950" y="2448343"/>
            <a:ext cx="89086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</a:rPr>
              <a:t>def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FF"/>
                </a:solidFill>
                <a:latin typeface="Courier New" panose="02070309020205020404" pitchFamily="49" charset="0"/>
              </a:rPr>
              <a:t>calculate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):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>
                <a:solidFill>
                  <a:srgbClr val="FF8000"/>
                </a:solidFill>
                <a:latin typeface="Courier New" panose="02070309020205020404" pitchFamily="49" charset="0"/>
              </a:rPr>
              <a:t>"""Print the sum and product of two numbers."""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sum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"Sum is 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prod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"Product is 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str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a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*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b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sum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"\n"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+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prod</a:t>
            </a: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# Get inputs</a:t>
            </a:r>
            <a:b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num1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float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input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"Input 1 - "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num2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float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input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"Input 2 - "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8000"/>
                </a:solidFill>
                <a:latin typeface="Courier New" panose="02070309020205020404" pitchFamily="49" charset="0"/>
              </a:rPr>
              <a:t># Write sum and product with a Thank You message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with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open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'myfile.txt'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'w'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as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file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	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calculate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num1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num2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"\n"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file</a:t>
            </a:r>
            <a:r>
              <a:rPr lang="en-US" b="1" dirty="0" err="1">
                <a:solidFill>
                  <a:srgbClr val="000080"/>
                </a:solidFill>
                <a:latin typeface="Courier New" panose="02070309020205020404" pitchFamily="49" charset="0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write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"Thank You"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6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- Arrays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63694" y="2773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my_array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5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dirty="0" err="1">
                <a:solidFill>
                  <a:srgbClr val="808080"/>
                </a:solidFill>
                <a:latin typeface="Courier New" panose="02070309020205020404" pitchFamily="49" charset="0"/>
              </a:rPr>
              <a:t>haha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89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my_array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])</a:t>
            </a:r>
            <a:endParaRPr lang="en-US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63694" y="4185002"/>
            <a:ext cx="84646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names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[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'Bombay'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'Madras'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'Kanpur'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'Delhi'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'Kharagpur'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]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'Here is a list of some IITs:'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en-US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name 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in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names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:</a:t>
            </a:r>
            <a:endParaRPr lang="en-US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latin typeface="Courier New" panose="02070309020205020404" pitchFamily="49" charset="0"/>
              </a:rPr>
              <a:t>print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urier New" panose="02070309020205020404" pitchFamily="49" charset="0"/>
              </a:rPr>
              <a:t>'IIT'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name</a:t>
            </a:r>
            <a:r>
              <a:rPr lang="en-US" b="1" dirty="0">
                <a:solidFill>
                  <a:srgbClr val="000080"/>
                </a:solidFill>
                <a:latin typeface="Courier New" panose="02070309020205020404" pitchFamily="49" charset="0"/>
              </a:rPr>
              <a:t>)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42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1328</TotalTime>
  <Words>402</Words>
  <Application>Microsoft Office PowerPoint</Application>
  <PresentationFormat>Widescreen</PresentationFormat>
  <Paragraphs>154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Consolas</vt:lpstr>
      <vt:lpstr>Courier New</vt:lpstr>
      <vt:lpstr>Garamond</vt:lpstr>
      <vt:lpstr>Organic</vt:lpstr>
      <vt:lpstr>Web Development</vt:lpstr>
      <vt:lpstr>Static Content</vt:lpstr>
      <vt:lpstr>Dynamic Content</vt:lpstr>
      <vt:lpstr>Python</vt:lpstr>
      <vt:lpstr>Python – Hello World!</vt:lpstr>
      <vt:lpstr>Interactive - CalcAgain</vt:lpstr>
      <vt:lpstr>Interactive - CalcAgain</vt:lpstr>
      <vt:lpstr>Interactive - CalcAgainWrite</vt:lpstr>
      <vt:lpstr>Interactive - Arrays</vt:lpstr>
      <vt:lpstr>Interactive - Loops</vt:lpstr>
      <vt:lpstr>Dictionary</vt:lpstr>
      <vt:lpstr>Interactive – Array of Dicts</vt:lpstr>
      <vt:lpstr>Comma Separated Values</vt:lpstr>
      <vt:lpstr>Interactive – Dummy HTML</vt:lpstr>
      <vt:lpstr>Templates</vt:lpstr>
      <vt:lpstr>Serving Dynamically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</dc:title>
  <dc:creator>Varun Patil</dc:creator>
  <cp:lastModifiedBy>parth patil</cp:lastModifiedBy>
  <cp:revision>122</cp:revision>
  <dcterms:created xsi:type="dcterms:W3CDTF">2018-05-28T08:38:53Z</dcterms:created>
  <dcterms:modified xsi:type="dcterms:W3CDTF">2019-06-17T02:33:18Z</dcterms:modified>
</cp:coreProperties>
</file>